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Baumans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4810F6-FD08-40E5-AD28-F731606CA3CE}">
  <a:tblStyle styleId="{454810F6-FD08-40E5-AD28-F731606CA3C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F086304D-9F1A-4B77-8AF7-2A14D2E756CD}" styleName="Table_1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</a:tcBdr>
        <a:fill>
          <a:solidFill>
            <a:srgbClr val="A8A8A8"/>
          </a:solidFill>
        </a:fill>
      </a:tcStyle>
    </a:lastCol>
    <a:firstCol>
      <a:tcTxStyle b="on" i="off"/>
      <a:tcStyle>
        <a:tcBdr>
          <a:righ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  <a:fill>
          <a:solidFill>
            <a:srgbClr val="A8A8A8"/>
          </a:solidFill>
        </a:fill>
      </a:tcStyle>
    </a:firstCol>
    <a:lastRow>
      <a:tcTxStyle b="on" i="off"/>
      <a:tcStyle>
        <a:tcBdr>
          <a:top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A8A8A8"/>
          </a:solidFill>
        </a:fill>
      </a:tcStyle>
    </a:lastRow>
    <a:s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seCell>
    <a:s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swCell>
    <a:firstRow>
      <a:tcTxStyle b="on" i="off"/>
      <a:tcStyle>
        <a:tcBdr>
          <a:bottom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neCell>
    <a:nwCell>
      <a:tcTxStyle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umans-regular.fnt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3d14df663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3d14df66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13d14df663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3d14df66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13d14df66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3d14df663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13d14df663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3d14df663_3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13d14df663_3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3d14df66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13d14df66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3d14df663_3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3d14df663_3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13d14df663_3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3.png"/><Relationship Id="rId8" Type="http://schemas.openxmlformats.org/officeDocument/2006/relationships/image" Target="../media/image4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9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9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9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9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3.jpg"/><Relationship Id="rId6" Type="http://schemas.openxmlformats.org/officeDocument/2006/relationships/image" Target="../media/image1.jpg"/><Relationship Id="rId7" Type="http://schemas.openxmlformats.org/officeDocument/2006/relationships/image" Target="../media/image7.jpg"/><Relationship Id="rId8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gif"/><Relationship Id="rId6" Type="http://schemas.openxmlformats.org/officeDocument/2006/relationships/image" Target="../media/image15.gif"/><Relationship Id="rId7" Type="http://schemas.openxmlformats.org/officeDocument/2006/relationships/image" Target="../media/image14.gif"/><Relationship Id="rId8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1.gif"/><Relationship Id="rId6" Type="http://schemas.openxmlformats.org/officeDocument/2006/relationships/image" Target="../media/image44.gif"/><Relationship Id="rId7" Type="http://schemas.openxmlformats.org/officeDocument/2006/relationships/image" Target="../media/image4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jp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19.jpg"/><Relationship Id="rId7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038" y="548525"/>
            <a:ext cx="10246824" cy="8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100" y="-1618025"/>
            <a:ext cx="8224249" cy="510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0" i="0" lang="es-E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TRITURADOS</a:t>
            </a:r>
            <a:endParaRPr/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435232" y="436579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Aida Acha    Yojhan Steven Garcia   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Cristian Castillo  Emile de Kadt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Pablo Gonzalez  Pablo Fernandez</a:t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Iago Quintas      Daniel Ruiz </a:t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Ivan Sanchez</a:t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 txBox="1"/>
          <p:nvPr>
            <p:ph type="ctrTitle"/>
          </p:nvPr>
        </p:nvSpPr>
        <p:spPr>
          <a:xfrm>
            <a:off x="1524000" y="548527"/>
            <a:ext cx="91440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lang="es-E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HITO 0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612775" y="602748"/>
            <a:ext cx="91440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b="0" i="0" lang="es-E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HITO 0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435219" y="1196817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0" i="0" lang="es-E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TRITURADOS</a:t>
            </a:r>
            <a:endParaRPr/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1470976" y="437738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     Aida Acha    Yojhan Steven Garcia   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Cristian Castillo  Emile de Kadt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Pablo Gonzalez  Pablo Fernandez</a:t>
            </a:r>
            <a:endParaRPr sz="9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Iago Quintas      Daniel Ruiz </a:t>
            </a:r>
            <a:endParaRPr sz="9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9800">
                <a:latin typeface="Arial"/>
                <a:ea typeface="Arial"/>
                <a:cs typeface="Arial"/>
                <a:sym typeface="Arial"/>
              </a:rPr>
              <a:t>Ivan Sanchez</a:t>
            </a:r>
            <a:endParaRPr sz="9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9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487" y="-1796450"/>
            <a:ext cx="9932876" cy="49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>
            <p:ph type="title"/>
          </p:nvPr>
        </p:nvSpPr>
        <p:spPr>
          <a:xfrm>
            <a:off x="838200" y="50003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ESTÉTICA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919480" y="500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ESTÉTICA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7189" y="1840865"/>
            <a:ext cx="3962741" cy="222904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6">
            <a:alphaModFix/>
          </a:blip>
          <a:srcRect b="28887" l="30082" r="50000" t="33926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3600" y="1825625"/>
            <a:ext cx="1943863" cy="224428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4233" y="4291731"/>
            <a:ext cx="4348651" cy="2347283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3025" y="-481275"/>
            <a:ext cx="13338052" cy="66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type="title"/>
          </p:nvPr>
        </p:nvSpPr>
        <p:spPr>
          <a:xfrm>
            <a:off x="838200" y="27040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lang="es-ES" sz="9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916788" y="276621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Arial"/>
              <a:buNone/>
            </a:pPr>
            <a:r>
              <a:rPr b="0" i="0" lang="es-ES" sz="9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MOTOR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-1035500"/>
            <a:ext cx="10377226" cy="390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24"/>
          <p:cNvGraphicFramePr/>
          <p:nvPr/>
        </p:nvGraphicFramePr>
        <p:xfrm>
          <a:off x="545238" y="25011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{454810F6-FD08-40E5-AD28-F731606CA3CE}</a:tableStyleId>
              </a:tblPr>
              <a:tblGrid>
                <a:gridCol w="1411175"/>
                <a:gridCol w="57050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/>
                        <a:t>Proyecto principal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1800"/>
                        <a:t>Inicialización,</a:t>
                      </a:r>
                      <a:r>
                        <a:rPr b="0" lang="es-ES" sz="1800"/>
                        <a:t> bucle principal y enlace con otros proyectos.</a:t>
                      </a:r>
                      <a:endParaRPr b="0"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Físicas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Bullet Physics.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Render</a:t>
                      </a:r>
                      <a:endParaRPr b="1" i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Ogre </a:t>
                      </a:r>
                      <a:r>
                        <a:rPr lang="es-ES" sz="1800"/>
                        <a:t>3D y SDL 2D.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Input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SDL.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Sonido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Implementación</a:t>
                      </a:r>
                      <a:r>
                        <a:rPr lang="es-ES" sz="1800"/>
                        <a:t> de FMOD para sonidos y música.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ECS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Componentes y escenas (Información del juego).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Utils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Elementos de ayuda y herramientas de desarrollo (Time, Gestor de escenas, Math,</a:t>
                      </a:r>
                      <a:r>
                        <a:rPr lang="es-ES" sz="1800"/>
                        <a:t> etc</a:t>
                      </a:r>
                      <a:r>
                        <a:rPr lang="es-ES" sz="1800"/>
                        <a:t>).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0" name="Google Shape;220;p24"/>
          <p:cNvSpPr txBox="1"/>
          <p:nvPr>
            <p:ph type="title"/>
          </p:nvPr>
        </p:nvSpPr>
        <p:spPr>
          <a:xfrm>
            <a:off x="838200" y="691825"/>
            <a:ext cx="105156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(GRIND)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916800" y="741750"/>
            <a:ext cx="105156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i="0" lang="es-ES" sz="6000" u="none" cap="none" strike="noStrike">
                <a:solidFill>
                  <a:schemeClr val="lt1"/>
                </a:solidFill>
              </a:rPr>
              <a:t>MOTOR (GRIND)</a:t>
            </a:r>
            <a:endParaRPr/>
          </a:p>
        </p:txBody>
      </p:sp>
      <p:pic>
        <p:nvPicPr>
          <p:cNvPr descr="unity-icon-png-3 - Web de Danny pid" id="222" name="Google Shape;22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6748" y="2635473"/>
            <a:ext cx="2865640" cy="2865640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4"/>
          <p:cNvSpPr txBox="1"/>
          <p:nvPr/>
        </p:nvSpPr>
        <p:spPr>
          <a:xfrm>
            <a:off x="7905307" y="1799777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BASADO EN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7958575" y="1833145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BASADO 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75" y="-1336650"/>
            <a:ext cx="10377226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>
            <p:ph type="title"/>
          </p:nvPr>
        </p:nvSpPr>
        <p:spPr>
          <a:xfrm>
            <a:off x="2838450" y="3050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DE JUEGO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575" y="1868233"/>
            <a:ext cx="10515601" cy="4265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>
            <p:ph type="title"/>
          </p:nvPr>
        </p:nvSpPr>
        <p:spPr>
          <a:xfrm>
            <a:off x="2913625" y="3050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latin typeface="Arial"/>
                <a:ea typeface="Arial"/>
                <a:cs typeface="Arial"/>
                <a:sym typeface="Arial"/>
              </a:rPr>
              <a:t>LOOP DE JUEGO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25" y="-1164650"/>
            <a:ext cx="7880951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4746325" y="563800"/>
            <a:ext cx="250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/>
              <a:t>ECS</a:t>
            </a:r>
            <a:endParaRPr b="1" sz="6000"/>
          </a:p>
        </p:txBody>
      </p:sp>
      <p:graphicFrame>
        <p:nvGraphicFramePr>
          <p:cNvPr id="240" name="Google Shape;240;p26"/>
          <p:cNvGraphicFramePr/>
          <p:nvPr/>
        </p:nvGraphicFramePr>
        <p:xfrm>
          <a:off x="2155513" y="1958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{454810F6-FD08-40E5-AD28-F731606CA3CE}</a:tableStyleId>
              </a:tblPr>
              <a:tblGrid>
                <a:gridCol w="1562825"/>
                <a:gridCol w="6318125"/>
              </a:tblGrid>
              <a:tr h="640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Comunes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1800"/>
                        <a:t>Inicialización,</a:t>
                      </a:r>
                      <a:r>
                        <a:rPr b="0" lang="es-ES" sz="1800"/>
                        <a:t> bucle principal y enlace con otros proyectos.</a:t>
                      </a:r>
                      <a:endParaRPr b="0"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Init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Inicialización del componente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Update</a:t>
                      </a:r>
                      <a:endParaRPr b="1" i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 llamado en cada frame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StepPhysics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 llamada por cada iteración del bucle físico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SetActive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Activar/Desactivar componente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41" name="Google Shape;241;p26"/>
          <p:cNvGraphicFramePr/>
          <p:nvPr/>
        </p:nvGraphicFramePr>
        <p:xfrm>
          <a:off x="2155513" y="4439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{454810F6-FD08-40E5-AD28-F731606CA3CE}</a:tableStyleId>
              </a:tblPr>
              <a:tblGrid>
                <a:gridCol w="1562825"/>
                <a:gridCol w="6318125"/>
              </a:tblGrid>
              <a:tr h="640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Especiales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ES" sz="1800"/>
                        <a:t>Es necesario suscribirse a estos comportamientos para que tengan efecto (añadir componente a un vector)</a:t>
                      </a:r>
                      <a:endParaRPr b="0"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Colisiones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llamados al entrar, estar en, o salir de colisiones.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/>
                        <a:t>Input</a:t>
                      </a:r>
                      <a:endParaRPr b="1" i="0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/>
                        <a:t>Métodos llamados para comprobar pulsaciones de teclado y ratón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2" name="Google Shape;242;p26"/>
          <p:cNvSpPr txBox="1"/>
          <p:nvPr/>
        </p:nvSpPr>
        <p:spPr>
          <a:xfrm>
            <a:off x="4842750" y="624600"/>
            <a:ext cx="250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chemeClr val="lt1"/>
                </a:solidFill>
              </a:rPr>
              <a:t>ECS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>
            <a:off x="195075" y="132050"/>
            <a:ext cx="11495100" cy="6603000"/>
          </a:xfrm>
          <a:prstGeom prst="corner">
            <a:avLst>
              <a:gd fmla="val 56683" name="adj1"/>
              <a:gd fmla="val 114316" name="adj2"/>
            </a:avLst>
          </a:prstGeom>
          <a:solidFill>
            <a:srgbClr val="EAD1DC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1787" y="-979725"/>
            <a:ext cx="4662227" cy="41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4795107" y="79386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/>
          </a:p>
        </p:txBody>
      </p:sp>
      <p:sp>
        <p:nvSpPr>
          <p:cNvPr id="250" name="Google Shape;250;p27"/>
          <p:cNvSpPr txBox="1"/>
          <p:nvPr>
            <p:ph type="title"/>
          </p:nvPr>
        </p:nvSpPr>
        <p:spPr>
          <a:xfrm>
            <a:off x="4875165" y="7938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>
                <a:latin typeface="Arial"/>
                <a:ea typeface="Arial"/>
                <a:cs typeface="Arial"/>
                <a:sym typeface="Arial"/>
              </a:rPr>
              <a:t>UML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75" y="54000"/>
            <a:ext cx="11120275" cy="67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651175"/>
            <a:ext cx="11887198" cy="574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/>
          <p:nvPr/>
        </p:nvSpPr>
        <p:spPr>
          <a:xfrm>
            <a:off x="3564350" y="5366850"/>
            <a:ext cx="2451300" cy="9024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3564350" y="3766075"/>
            <a:ext cx="2180700" cy="9579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3564350" y="2042350"/>
            <a:ext cx="1804800" cy="9024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525" y="-1112200"/>
            <a:ext cx="7880951" cy="39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5">
            <a:alphaModFix/>
          </a:blip>
          <a:srcRect b="0" l="0" r="51006" t="0"/>
          <a:stretch/>
        </p:blipFill>
        <p:spPr>
          <a:xfrm>
            <a:off x="1269325" y="1721340"/>
            <a:ext cx="1564699" cy="146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6">
            <a:alphaModFix/>
          </a:blip>
          <a:srcRect b="12752" l="27205" r="29272" t="12848"/>
          <a:stretch/>
        </p:blipFill>
        <p:spPr>
          <a:xfrm>
            <a:off x="1307700" y="3314929"/>
            <a:ext cx="1487950" cy="1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025" y="5126950"/>
            <a:ext cx="2275299" cy="1279850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29"/>
          <p:cNvSpPr txBox="1"/>
          <p:nvPr/>
        </p:nvSpPr>
        <p:spPr>
          <a:xfrm>
            <a:off x="4114350" y="613150"/>
            <a:ext cx="396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chemeClr val="dk1"/>
                </a:solidFill>
              </a:rPr>
              <a:t>PIPELINE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4188515" y="663575"/>
            <a:ext cx="396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chemeClr val="lt1"/>
                </a:solidFill>
              </a:rPr>
              <a:t>PIPELINE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3744850" y="2175963"/>
            <a:ext cx="86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/>
              <a:t>AUDIO</a:t>
            </a:r>
            <a:endParaRPr b="1" sz="2400"/>
          </a:p>
        </p:txBody>
      </p:sp>
      <p:sp>
        <p:nvSpPr>
          <p:cNvPr id="271" name="Google Shape;271;p29"/>
          <p:cNvSpPr txBox="1"/>
          <p:nvPr/>
        </p:nvSpPr>
        <p:spPr>
          <a:xfrm>
            <a:off x="3669650" y="3940225"/>
            <a:ext cx="86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/>
              <a:t>MODELO 3D</a:t>
            </a:r>
            <a:endParaRPr b="1" sz="2400"/>
          </a:p>
        </p:txBody>
      </p:sp>
      <p:sp>
        <p:nvSpPr>
          <p:cNvPr id="272" name="Google Shape;272;p29"/>
          <p:cNvSpPr txBox="1"/>
          <p:nvPr/>
        </p:nvSpPr>
        <p:spPr>
          <a:xfrm>
            <a:off x="3744850" y="5489813"/>
            <a:ext cx="86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/>
              <a:t>ESCENARIO</a:t>
            </a:r>
            <a:endParaRPr b="1" sz="2400"/>
          </a:p>
        </p:txBody>
      </p:sp>
      <p:cxnSp>
        <p:nvCxnSpPr>
          <p:cNvPr id="273" name="Google Shape;273;p29"/>
          <p:cNvCxnSpPr>
            <a:stCxn id="274" idx="1"/>
          </p:cNvCxnSpPr>
          <p:nvPr/>
        </p:nvCxnSpPr>
        <p:spPr>
          <a:xfrm rot="10800000">
            <a:off x="5342425" y="2560071"/>
            <a:ext cx="1998600" cy="1685100"/>
          </a:xfrm>
          <a:prstGeom prst="bentConnector3">
            <a:avLst>
              <a:gd fmla="val 36932" name="adj1"/>
            </a:avLst>
          </a:prstGeom>
          <a:noFill/>
          <a:ln cap="flat" cmpd="sng" w="76200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75" name="Google Shape;275;p29"/>
          <p:cNvCxnSpPr/>
          <p:nvPr/>
        </p:nvCxnSpPr>
        <p:spPr>
          <a:xfrm flipH="1" rot="10800000">
            <a:off x="6111750" y="4240950"/>
            <a:ext cx="1785900" cy="1590600"/>
          </a:xfrm>
          <a:prstGeom prst="bentConnector3">
            <a:avLst>
              <a:gd fmla="val 27502" name="adj1"/>
            </a:avLst>
          </a:prstGeom>
          <a:noFill/>
          <a:ln cap="flat" cmpd="sng" w="76200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9"/>
          <p:cNvSpPr txBox="1"/>
          <p:nvPr/>
        </p:nvSpPr>
        <p:spPr>
          <a:xfrm rot="-516">
            <a:off x="7341025" y="3613971"/>
            <a:ext cx="1998600" cy="1262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latin typeface="Calibri"/>
                <a:ea typeface="Calibri"/>
                <a:cs typeface="Calibri"/>
                <a:sym typeface="Calibri"/>
              </a:rPr>
              <a:t>Se carga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b="1" lang="es-ES" sz="3500">
                <a:latin typeface="Calibri"/>
                <a:ea typeface="Calibri"/>
                <a:cs typeface="Calibri"/>
                <a:sym typeface="Calibri"/>
              </a:rPr>
              <a:t>Motor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 rot="-421">
            <a:off x="9088750" y="1862494"/>
            <a:ext cx="2451300" cy="1262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latin typeface="Calibri"/>
                <a:ea typeface="Calibri"/>
                <a:cs typeface="Calibri"/>
                <a:sym typeface="Calibri"/>
              </a:rPr>
              <a:t>Es pedido por el </a:t>
            </a:r>
            <a:r>
              <a:rPr b="1" lang="es-ES" sz="3500">
                <a:latin typeface="Calibri"/>
                <a:ea typeface="Calibri"/>
                <a:cs typeface="Calibri"/>
                <a:sym typeface="Calibri"/>
              </a:rPr>
              <a:t>Juego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29"/>
          <p:cNvCxnSpPr>
            <a:stCxn id="274" idx="3"/>
            <a:endCxn id="276" idx="2"/>
          </p:cNvCxnSpPr>
          <p:nvPr/>
        </p:nvCxnSpPr>
        <p:spPr>
          <a:xfrm flipH="1" rot="10800000">
            <a:off x="9339625" y="3124671"/>
            <a:ext cx="974700" cy="1120200"/>
          </a:xfrm>
          <a:prstGeom prst="bentConnector2">
            <a:avLst/>
          </a:prstGeom>
          <a:noFill/>
          <a:ln cap="flat" cmpd="sng" w="76200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152900" y="315150"/>
            <a:ext cx="11905800" cy="6347700"/>
          </a:xfrm>
          <a:prstGeom prst="foldedCorner">
            <a:avLst>
              <a:gd fmla="val 30393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12" y="227213"/>
            <a:ext cx="11773577" cy="58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63" y="-1472025"/>
            <a:ext cx="10377226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1513109" y="-11407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600406" y="-110520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  <p:graphicFrame>
        <p:nvGraphicFramePr>
          <p:cNvPr id="291" name="Google Shape;291;p31"/>
          <p:cNvGraphicFramePr/>
          <p:nvPr/>
        </p:nvGraphicFramePr>
        <p:xfrm>
          <a:off x="2025550" y="16512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{F086304D-9F1A-4B77-8AF7-2A14D2E756CD}</a:tableStyleId>
              </a:tblPr>
              <a:tblGrid>
                <a:gridCol w="2625150"/>
                <a:gridCol w="2625150"/>
                <a:gridCol w="2625150"/>
              </a:tblGrid>
              <a:tr h="89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HITO 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HITO 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HITO 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Librerías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Bucle Principal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 Juego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Finalizar Motor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Prototipo De Juego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Finalizar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Juego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Icono&#10;&#10;Descripción generada automáticamente" id="292" name="Google Shape;29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4717" y="5025967"/>
            <a:ext cx="1529663" cy="152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93" name="Google Shape;29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8105" y="5025967"/>
            <a:ext cx="1529663" cy="152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 con confianza baja" id="294" name="Google Shape;29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1493" y="5025967"/>
            <a:ext cx="1529663" cy="15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75" y="-814325"/>
            <a:ext cx="11669651" cy="72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CRUNCH THROUGH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HELL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CRUNCH THROUGH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ctrTitle"/>
          </p:nvPr>
        </p:nvSpPr>
        <p:spPr>
          <a:xfrm>
            <a:off x="1524000" y="95938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Créditos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 txBox="1"/>
          <p:nvPr>
            <p:ph idx="1" type="subTitle"/>
          </p:nvPr>
        </p:nvSpPr>
        <p:spPr>
          <a:xfrm>
            <a:off x="1376950" y="1764625"/>
            <a:ext cx="9291000" cy="44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Sl</a:t>
            </a:r>
            <a:r>
              <a:rPr b="1" lang="es-ES"/>
              <a:t>ava Yaskevych</a:t>
            </a:r>
            <a:r>
              <a:rPr lang="es-ES"/>
              <a:t> → Imágenes de Fondo para la </a:t>
            </a:r>
            <a:r>
              <a:rPr lang="es-ES"/>
              <a:t>presentación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K</a:t>
            </a:r>
            <a:r>
              <a:rPr b="1" lang="es-ES"/>
              <a:t>ingdom Hearts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Furi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Dark Souls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MotherGunShip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Zelda</a:t>
            </a:r>
            <a:r>
              <a:rPr lang="es-ES"/>
              <a:t> → Juego referencia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/>
              <a:t>The Binding of Isaac</a:t>
            </a:r>
            <a:r>
              <a:rPr lang="es-ES"/>
              <a:t> → Sprite Presentación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Lost Blades</a:t>
            </a:r>
            <a:r>
              <a:rPr lang="es-ES"/>
              <a:t> → Referencia Interfaz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Pinterest / DevianArt</a:t>
            </a:r>
            <a:r>
              <a:rPr lang="es-ES"/>
              <a:t> → Imagen de referencia sobre el boss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Cristian Castillo</a:t>
            </a:r>
            <a:r>
              <a:rPr lang="es-ES"/>
              <a:t> → Modelo demonio japonés y Escenario de combate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Mixamo</a:t>
            </a:r>
            <a:r>
              <a:rPr lang="es-ES"/>
              <a:t> → Animaciones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127" y="691260"/>
            <a:ext cx="43688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6975" y="673298"/>
            <a:ext cx="4391025" cy="246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1531" y="3423969"/>
            <a:ext cx="4428545" cy="249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1924" y="3423969"/>
            <a:ext cx="4410075" cy="248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14948" y="5374640"/>
            <a:ext cx="1076394" cy="131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7887" y="-1036350"/>
            <a:ext cx="12249525" cy="72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b="0" i="0" lang="es-ES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MECÁNICAS</a:t>
            </a:r>
            <a:endParaRPr/>
          </a:p>
        </p:txBody>
      </p:sp>
      <p:sp>
        <p:nvSpPr>
          <p:cNvPr id="120" name="Google Shape;120;p16"/>
          <p:cNvSpPr txBox="1"/>
          <p:nvPr>
            <p:ph type="title"/>
          </p:nvPr>
        </p:nvSpPr>
        <p:spPr>
          <a:xfrm>
            <a:off x="1180781" y="1734185"/>
            <a:ext cx="9975000" cy="30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Arial"/>
              <a:buNone/>
            </a:pPr>
            <a:r>
              <a:rPr lang="es-ES" sz="9000">
                <a:latin typeface="Arial"/>
                <a:ea typeface="Arial"/>
                <a:cs typeface="Arial"/>
                <a:sym typeface="Arial"/>
              </a:rPr>
              <a:t>MECÁNICAS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075" y="-1802612"/>
            <a:ext cx="8224249" cy="46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type="title"/>
          </p:nvPr>
        </p:nvSpPr>
        <p:spPr>
          <a:xfrm>
            <a:off x="847725" y="2061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JUGADOR</a:t>
            </a:r>
            <a:endParaRPr/>
          </a:p>
        </p:txBody>
      </p:sp>
      <p:pic>
        <p:nvPicPr>
          <p:cNvPr id="127" name="Google Shape;127;p17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2461" y="2331483"/>
            <a:ext cx="1111619" cy="128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1212" y="2170116"/>
            <a:ext cx="3776652" cy="125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45301" y="4017098"/>
            <a:ext cx="3395159" cy="25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26999" y="4140198"/>
            <a:ext cx="3245000" cy="243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7"/>
          <p:cNvGrpSpPr/>
          <p:nvPr/>
        </p:nvGrpSpPr>
        <p:grpSpPr>
          <a:xfrm>
            <a:off x="2503554" y="1928364"/>
            <a:ext cx="2009821" cy="2090419"/>
            <a:chOff x="2618126" y="1666053"/>
            <a:chExt cx="2009821" cy="2090419"/>
          </a:xfrm>
        </p:grpSpPr>
        <p:sp>
          <p:nvSpPr>
            <p:cNvPr id="132" name="Google Shape;132;p17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Google Shape;136;p17"/>
            <p:cNvGrpSpPr/>
            <p:nvPr/>
          </p:nvGrpSpPr>
          <p:grpSpPr>
            <a:xfrm>
              <a:off x="2618126" y="1779274"/>
              <a:ext cx="731455" cy="1179721"/>
              <a:chOff x="2618126" y="1779274"/>
              <a:chExt cx="731455" cy="1179721"/>
            </a:xfrm>
          </p:grpSpPr>
          <p:sp>
            <p:nvSpPr>
              <p:cNvPr id="137" name="Google Shape;137;p17"/>
              <p:cNvSpPr/>
              <p:nvPr/>
            </p:nvSpPr>
            <p:spPr>
              <a:xfrm rot="-5400000">
                <a:off x="2571950" y="2509701"/>
                <a:ext cx="495470" cy="403119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 rot="-2815299">
                <a:off x="2785420" y="1896330"/>
                <a:ext cx="495470" cy="403119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" name="Google Shape;139;p17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 rot="-8332994">
              <a:off x="2819297" y="3151794"/>
              <a:ext cx="495470" cy="40311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7"/>
          <p:cNvSpPr txBox="1"/>
          <p:nvPr/>
        </p:nvSpPr>
        <p:spPr>
          <a:xfrm>
            <a:off x="918845" y="25633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JUGADOR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200" y="3935115"/>
            <a:ext cx="5759600" cy="323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075" y="-1955012"/>
            <a:ext cx="8224249" cy="46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type="title"/>
          </p:nvPr>
        </p:nvSpPr>
        <p:spPr>
          <a:xfrm>
            <a:off x="838199" y="12033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ENEMIGOS</a:t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042" y="4662297"/>
            <a:ext cx="3157727" cy="177622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7233" y="4662297"/>
            <a:ext cx="3157727" cy="177622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6176" y="1662850"/>
            <a:ext cx="4459646" cy="2508551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18"/>
          <p:cNvSpPr txBox="1"/>
          <p:nvPr/>
        </p:nvSpPr>
        <p:spPr>
          <a:xfrm>
            <a:off x="909319" y="14573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ENEMIGOS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601808" y="4169221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GOLPE SÍSMICO</a:t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57559" y="4152522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GOLPE SÍSMICO</a:t>
            </a:r>
            <a:endParaRPr b="0" i="0" sz="28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8462984" y="4210556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ATAQUES</a:t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8518735" y="4226340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ATAQUES</a:t>
            </a:r>
            <a:endParaRPr b="0" i="0" sz="28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682793" y="2258224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EMBESTIDAS</a:t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738546" y="2258224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EMBESTIDAS</a:t>
            </a:r>
            <a:endParaRPr b="0" i="0" sz="28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8518735" y="2162591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PROYECTILES</a:t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8589855" y="2154602"/>
            <a:ext cx="3046223" cy="49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PROYECTILES</a:t>
            </a:r>
            <a:endParaRPr b="0" i="0" sz="28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4396974" y="5476597"/>
            <a:ext cx="35349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FASES</a:t>
            </a:r>
            <a:endParaRPr b="0" i="0" sz="50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452725" y="5493297"/>
            <a:ext cx="35349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s-E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FASES</a:t>
            </a:r>
            <a:endParaRPr b="0" i="0" sz="5000" u="none" cap="none" strike="noStrike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875" y="-1518850"/>
            <a:ext cx="8090599" cy="46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1773560" y="2613970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DIÁLOGOS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838199" y="41852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</a:rPr>
              <a:t>PROGRESIÓN</a:t>
            </a:r>
            <a:endParaRPr/>
          </a:p>
        </p:txBody>
      </p:sp>
      <p:pic>
        <p:nvPicPr>
          <p:cNvPr descr="Burbujas de Diálogo Cartoon PNG transparente - StickPNG" id="170" name="Google Shape;17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6942" y="3388600"/>
            <a:ext cx="1886113" cy="1513937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19"/>
          <p:cNvSpPr txBox="1"/>
          <p:nvPr/>
        </p:nvSpPr>
        <p:spPr>
          <a:xfrm>
            <a:off x="896116" y="4664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lt1"/>
                </a:solidFill>
              </a:rPr>
              <a:t>PROGRESIÓN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1806838" y="2645567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DIÁLOGOS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9983" y="3368396"/>
            <a:ext cx="1700889" cy="1554329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19"/>
          <p:cNvSpPr txBox="1"/>
          <p:nvPr/>
        </p:nvSpPr>
        <p:spPr>
          <a:xfrm>
            <a:off x="6215366" y="2569335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MEJORAS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6250878" y="2607286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MEJORAS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845934" y="832051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MAPAS CON COBERTURAS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6695745" y="1639818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</a:t>
            </a:r>
            <a:r>
              <a:rPr lang="es-ES" sz="3000">
                <a:solidFill>
                  <a:schemeClr val="dk1"/>
                </a:solidFill>
              </a:rPr>
              <a:t>O</a:t>
            </a:r>
            <a:r>
              <a:rPr b="0" i="0" lang="es-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RNO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8482" y="2403022"/>
            <a:ext cx="5350682" cy="3009758"/>
          </a:xfrm>
          <a:prstGeom prst="rect">
            <a:avLst/>
          </a:prstGeom>
          <a:noFill/>
          <a:ln cap="flat" cmpd="sng" w="539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0"/>
          <p:cNvSpPr txBox="1"/>
          <p:nvPr/>
        </p:nvSpPr>
        <p:spPr>
          <a:xfrm>
            <a:off x="6737920" y="1662993"/>
            <a:ext cx="4188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ENTORNO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080" y="1945864"/>
            <a:ext cx="5350683" cy="3009759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0"/>
          <p:cNvSpPr txBox="1"/>
          <p:nvPr/>
        </p:nvSpPr>
        <p:spPr>
          <a:xfrm>
            <a:off x="901779" y="861134"/>
            <a:ext cx="4188521" cy="1178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MAPAS CON COBERTURAS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487" y="-1796450"/>
            <a:ext cx="9932876" cy="49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type="title"/>
          </p:nvPr>
        </p:nvSpPr>
        <p:spPr>
          <a:xfrm>
            <a:off x="838200" y="46506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s-E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DINÁMICAS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46690" y="2773780"/>
            <a:ext cx="2029951" cy="248964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892743" y="511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s-E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DINÁMICAS</a:t>
            </a:r>
            <a:endParaRPr/>
          </a:p>
        </p:txBody>
      </p:sp>
      <p:pic>
        <p:nvPicPr>
          <p:cNvPr descr="Uni Bullet Hell | Integration | Unity Asset Store" id="194" name="Google Shape;19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25135" y="1899920"/>
            <a:ext cx="6141729" cy="4606296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568" y="3213068"/>
            <a:ext cx="2737835" cy="161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